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sldIdLst>
    <p:sldId id="256" r:id="rId2"/>
    <p:sldId id="257" r:id="rId3"/>
    <p:sldId id="258" r:id="rId4"/>
    <p:sldId id="259" r:id="rId5"/>
    <p:sldId id="260" r:id="rId6"/>
    <p:sldId id="267" r:id="rId7"/>
    <p:sldId id="261" r:id="rId8"/>
    <p:sldId id="262" r:id="rId9"/>
    <p:sldId id="264" r:id="rId10"/>
    <p:sldId id="265" r:id="rId11"/>
    <p:sldId id="266" r:id="rId12"/>
    <p:sldId id="268" r:id="rId13"/>
    <p:sldId id="269" r:id="rId14"/>
    <p:sldId id="26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2F8772BF-CDAB-41A1-8058-F65502E1AF42}">
          <p14:sldIdLst>
            <p14:sldId id="256"/>
            <p14:sldId id="257"/>
            <p14:sldId id="258"/>
            <p14:sldId id="259"/>
            <p14:sldId id="260"/>
            <p14:sldId id="267"/>
            <p14:sldId id="261"/>
            <p14:sldId id="262"/>
            <p14:sldId id="264"/>
            <p14:sldId id="265"/>
            <p14:sldId id="266"/>
            <p14:sldId id="268"/>
            <p14:sldId id="269"/>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jp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11/19/2020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573995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9370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799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0357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412737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11/19/2020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98083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11/19/2020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35931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11/19/2020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289897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11/19/2020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57797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46980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94615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3696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11/19/2020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10299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11/19/2020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1075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11/19/2020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30174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835602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11/19/2020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22638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11/19/2020</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636249183"/>
      </p:ext>
    </p:extLst>
  </p:cSld>
  <p:clrMap bg1="dk1" tx1="lt1" bg2="dk2" tx2="lt2" accent1="accent1" accent2="accent2" accent3="accent3" accent4="accent4" accent5="accent5" accent6="accent6" hlink="hlink" folHlink="folHlink"/>
  <p:sldLayoutIdLst>
    <p:sldLayoutId id="2147483729" r:id="rId1"/>
    <p:sldLayoutId id="2147483730"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8" r:id="rId12"/>
    <p:sldLayoutId id="2147483723" r:id="rId13"/>
    <p:sldLayoutId id="2147483724" r:id="rId14"/>
    <p:sldLayoutId id="2147483725" r:id="rId15"/>
    <p:sldLayoutId id="2147483726" r:id="rId16"/>
    <p:sldLayoutId id="2147483727" r:id="rId17"/>
  </p:sldLayoutIdLst>
  <p:hf sldNum="0" hdr="0" ftr="0" dt="0"/>
  <p:txStyles>
    <p:titleStyle>
      <a:lvl1pPr algn="ctr" defTabSz="457200" rtl="0" eaLnBrk="1" latinLnBrk="0" hangingPunct="1">
        <a:lnSpc>
          <a:spcPct val="100000"/>
        </a:lnSpc>
        <a:spcBef>
          <a:spcPct val="0"/>
        </a:spcBef>
        <a:buNone/>
        <a:defRPr sz="4000" i="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00000"/>
        </a:lnSpc>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lnSpc>
          <a:spcPct val="100000"/>
        </a:lnSpc>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lnSpc>
          <a:spcPct val="100000"/>
        </a:lnSpc>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lnSpc>
          <a:spcPct val="100000"/>
        </a:lnSpc>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lnSpc>
          <a:spcPct val="100000"/>
        </a:lnSpc>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xml"/><Relationship Id="rId5" Type="http://schemas.openxmlformats.org/officeDocument/2006/relationships/image" Target="../media/image19.jpg"/><Relationship Id="rId4" Type="http://schemas.openxmlformats.org/officeDocument/2006/relationships/image" Target="../media/image18.jpg"/></Relationships>
</file>

<file path=ppt/slides/_rels/slide1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F29750-162F-4846-BBB2-6FAAD98441CF}"/>
              </a:ext>
            </a:extLst>
          </p:cNvPr>
          <p:cNvPicPr>
            <a:picLocks noChangeAspect="1"/>
          </p:cNvPicPr>
          <p:nvPr/>
        </p:nvPicPr>
        <p:blipFill rotWithShape="1">
          <a:blip r:embed="rId3"/>
          <a:srcRect t="11465" b="8178"/>
          <a:stretch/>
        </p:blipFill>
        <p:spPr>
          <a:xfrm>
            <a:off x="20" y="10"/>
            <a:ext cx="12191980" cy="6857990"/>
          </a:xfrm>
          <a:prstGeom prst="rect">
            <a:avLst/>
          </a:prstGeom>
        </p:spPr>
      </p:pic>
      <p:sp useBgFill="1">
        <p:nvSpPr>
          <p:cNvPr id="9"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flipH="1">
            <a:off x="7737531"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AD21270A-805F-4BF0-8A3E-38A67658A2E8}"/>
              </a:ext>
            </a:extLst>
          </p:cNvPr>
          <p:cNvSpPr>
            <a:spLocks noGrp="1"/>
          </p:cNvSpPr>
          <p:nvPr>
            <p:ph type="ctrTitle"/>
          </p:nvPr>
        </p:nvSpPr>
        <p:spPr>
          <a:xfrm>
            <a:off x="7884543" y="1603868"/>
            <a:ext cx="3503122" cy="1062412"/>
          </a:xfrm>
        </p:spPr>
        <p:txBody>
          <a:bodyPr>
            <a:normAutofit fontScale="90000"/>
          </a:bodyPr>
          <a:lstStyle/>
          <a:p>
            <a:pPr algn="l"/>
            <a:r>
              <a:rPr lang="en-IN" sz="4400" b="1" dirty="0" err="1">
                <a:solidFill>
                  <a:schemeClr val="tx1"/>
                </a:solidFill>
                <a:latin typeface="Times New Roman" panose="02020603050405020304" pitchFamily="18" charset="0"/>
                <a:cs typeface="Times New Roman" panose="02020603050405020304" pitchFamily="18" charset="0"/>
              </a:rPr>
              <a:t>Vocular</a:t>
            </a:r>
            <a:r>
              <a:rPr lang="en-IN" sz="4400" b="1" dirty="0">
                <a:solidFill>
                  <a:schemeClr val="tx1"/>
                </a:solidFill>
                <a:latin typeface="Times New Roman" panose="02020603050405020304" pitchFamily="18" charset="0"/>
                <a:cs typeface="Times New Roman" panose="02020603050405020304" pitchFamily="18" charset="0"/>
              </a:rPr>
              <a:t>:</a:t>
            </a:r>
            <a:r>
              <a:rPr lang="en-IN" sz="4400" dirty="0">
                <a:solidFill>
                  <a:schemeClr val="tx1"/>
                </a:solidFill>
                <a:latin typeface="Times New Roman" panose="02020603050405020304" pitchFamily="18" charset="0"/>
                <a:cs typeface="Times New Roman" panose="02020603050405020304" pitchFamily="18" charset="0"/>
              </a:rPr>
              <a:t> </a:t>
            </a:r>
            <a:r>
              <a:rPr lang="en-US" sz="2800" b="0" i="1" dirty="0">
                <a:solidFill>
                  <a:schemeClr val="tx1"/>
                </a:solidFill>
                <a:effectLst/>
                <a:latin typeface="Times New Roman" panose="02020603050405020304" pitchFamily="18" charset="0"/>
                <a:ea typeface="Calibri" panose="020F0502020204030204" pitchFamily="34" charset="0"/>
              </a:rPr>
              <a:t>Voice Emotion Analyzer</a:t>
            </a:r>
            <a:endParaRPr lang="en-IN" sz="3600" dirty="0"/>
          </a:p>
        </p:txBody>
      </p:sp>
      <p:sp>
        <p:nvSpPr>
          <p:cNvPr id="3" name="Subtitle 2">
            <a:extLst>
              <a:ext uri="{FF2B5EF4-FFF2-40B4-BE49-F238E27FC236}">
                <a16:creationId xmlns:a16="http://schemas.microsoft.com/office/drawing/2014/main" id="{FC0300DF-614E-4D90-93E6-ABE6DA7B3470}"/>
              </a:ext>
            </a:extLst>
          </p:cNvPr>
          <p:cNvSpPr>
            <a:spLocks noGrp="1"/>
          </p:cNvSpPr>
          <p:nvPr>
            <p:ph type="subTitle" idx="1"/>
          </p:nvPr>
        </p:nvSpPr>
        <p:spPr>
          <a:xfrm>
            <a:off x="7884543" y="2968467"/>
            <a:ext cx="4242355" cy="2285665"/>
          </a:xfrm>
        </p:spPr>
        <p:txBody>
          <a:bodyPr>
            <a:normAutofit fontScale="92500"/>
          </a:bodyPr>
          <a:lstStyle/>
          <a:p>
            <a:pPr algn="l"/>
            <a:r>
              <a:rPr lang="en-US" b="1" u="sng" dirty="0">
                <a:effectLst/>
                <a:latin typeface="Times New Roman" panose="02020603050405020304" pitchFamily="18" charset="0"/>
                <a:ea typeface="Calibri" panose="020F0502020204030204" pitchFamily="34" charset="0"/>
                <a:cs typeface="Times New Roman" panose="02020603050405020304" pitchFamily="18" charset="0"/>
              </a:rPr>
              <a:t>MINOR PROJECT PRESENTATION</a:t>
            </a:r>
            <a:endParaRPr lang="en-IN" b="1" u="sng"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IN" sz="1800" b="1" u="sng" dirty="0"/>
          </a:p>
          <a:p>
            <a:pPr algn="l"/>
            <a:r>
              <a:rPr lang="en-IN" b="1" u="sng" dirty="0"/>
              <a:t>Team Members:</a:t>
            </a:r>
            <a:br>
              <a:rPr lang="en-IN" b="1" u="sng" dirty="0"/>
            </a:br>
            <a:r>
              <a:rPr lang="en-IN" dirty="0"/>
              <a:t>- </a:t>
            </a:r>
            <a:r>
              <a:rPr lang="en-IN" sz="1800" dirty="0"/>
              <a:t>Lakshay Singhal</a:t>
            </a:r>
            <a:br>
              <a:rPr lang="en-IN" sz="1800" dirty="0"/>
            </a:br>
            <a:r>
              <a:rPr lang="en-IN" sz="1800" dirty="0"/>
              <a:t>- </a:t>
            </a:r>
            <a:r>
              <a:rPr lang="en-IN" sz="1800" dirty="0" err="1"/>
              <a:t>Tanishqa</a:t>
            </a:r>
            <a:br>
              <a:rPr lang="en-IN" sz="1800" dirty="0"/>
            </a:br>
            <a:r>
              <a:rPr lang="en-IN" sz="1800" dirty="0"/>
              <a:t>- </a:t>
            </a:r>
            <a:r>
              <a:rPr lang="en-IN" sz="1800" dirty="0" err="1"/>
              <a:t>Akshita</a:t>
            </a:r>
            <a:r>
              <a:rPr lang="en-IN" sz="1800" dirty="0"/>
              <a:t> Jain</a:t>
            </a:r>
            <a:br>
              <a:rPr lang="en-IN" sz="1800" dirty="0"/>
            </a:br>
            <a:r>
              <a:rPr lang="en-IN" sz="1800" dirty="0"/>
              <a:t>- Vikas</a:t>
            </a:r>
          </a:p>
        </p:txBody>
      </p:sp>
    </p:spTree>
    <p:extLst>
      <p:ext uri="{BB962C8B-B14F-4D97-AF65-F5344CB8AC3E}">
        <p14:creationId xmlns:p14="http://schemas.microsoft.com/office/powerpoint/2010/main" val="24636178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E6157B-6EC6-47E1-A2A1-FD9036C86F54}"/>
              </a:ext>
            </a:extLst>
          </p:cNvPr>
          <p:cNvPicPr/>
          <p:nvPr/>
        </p:nvPicPr>
        <p:blipFill rotWithShape="1">
          <a:blip r:embed="rId2"/>
          <a:srcRect t="1363" r="1176" b="5227"/>
          <a:stretch/>
        </p:blipFill>
        <p:spPr bwMode="auto">
          <a:xfrm>
            <a:off x="223864" y="211843"/>
            <a:ext cx="6176935" cy="3525655"/>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8264DF87-5C8A-4F6C-8732-81E8D53064C7}"/>
              </a:ext>
            </a:extLst>
          </p:cNvPr>
          <p:cNvPicPr/>
          <p:nvPr/>
        </p:nvPicPr>
        <p:blipFill>
          <a:blip r:embed="rId3"/>
          <a:stretch>
            <a:fillRect/>
          </a:stretch>
        </p:blipFill>
        <p:spPr>
          <a:xfrm>
            <a:off x="5424256" y="2849732"/>
            <a:ext cx="6543880" cy="3796425"/>
          </a:xfrm>
          <a:prstGeom prst="rect">
            <a:avLst/>
          </a:prstGeom>
        </p:spPr>
      </p:pic>
    </p:spTree>
    <p:extLst>
      <p:ext uri="{BB962C8B-B14F-4D97-AF65-F5344CB8AC3E}">
        <p14:creationId xmlns:p14="http://schemas.microsoft.com/office/powerpoint/2010/main" val="2578351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4BEF4-241D-465F-83E9-8285E7DA9C18}"/>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46B023F4-8A53-4F41-9D1A-3F6CF61DB44D}"/>
              </a:ext>
            </a:extLst>
          </p:cNvPr>
          <p:cNvSpPr>
            <a:spLocks noGrp="1"/>
          </p:cNvSpPr>
          <p:nvPr>
            <p:ph idx="1"/>
          </p:nvPr>
        </p:nvSpPr>
        <p:spPr/>
        <p:txBody>
          <a:bodyPr/>
          <a:lstStyle/>
          <a:p>
            <a:r>
              <a:rPr lang="en-IN" sz="2400" dirty="0">
                <a:solidFill>
                  <a:schemeClr val="tx1"/>
                </a:solidFill>
                <a:effectLst/>
                <a:latin typeface="Times New Roman" panose="02020603050405020304" pitchFamily="18" charset="0"/>
                <a:ea typeface="Times New Roman" panose="02020603050405020304" pitchFamily="18" charset="0"/>
              </a:rPr>
              <a:t>In this project, we have used CNN (Convolution Neural Networks) with training data = 67% and test data = 33%. </a:t>
            </a:r>
          </a:p>
          <a:p>
            <a:r>
              <a:rPr lang="en-IN" sz="24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We have identified and detailed the parts that make up a speech emotion recognition system. These systems require training data provided by speech databases that are created using either acted, elicited, or natural sources. The signals are then pre-processed to make them fit for feature extraction.</a:t>
            </a:r>
          </a:p>
          <a:p>
            <a:r>
              <a:rPr lang="en-IN" sz="2400" dirty="0">
                <a:solidFill>
                  <a:schemeClr val="tx1"/>
                </a:solidFill>
                <a:effectLst/>
                <a:latin typeface="Times New Roman" panose="02020603050405020304" pitchFamily="18" charset="0"/>
                <a:ea typeface="Times New Roman" panose="02020603050405020304" pitchFamily="18" charset="0"/>
              </a:rPr>
              <a:t>The accuracy from our model is 85.47%.</a:t>
            </a:r>
            <a:endParaRPr lang="en-IN" sz="2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6900" indent="0">
              <a:buNone/>
            </a:pPr>
            <a:endParaRPr lang="en-IN"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6900" indent="0">
              <a:buNone/>
            </a:pPr>
            <a:endParaRPr lang="en-IN" dirty="0"/>
          </a:p>
        </p:txBody>
      </p:sp>
    </p:spTree>
    <p:extLst>
      <p:ext uri="{BB962C8B-B14F-4D97-AF65-F5344CB8AC3E}">
        <p14:creationId xmlns:p14="http://schemas.microsoft.com/office/powerpoint/2010/main" val="350719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482F08-D741-4BAE-AE80-B23843D6E4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4763" y="0"/>
            <a:ext cx="4264242" cy="3371758"/>
          </a:xfrm>
          <a:prstGeom prst="rect">
            <a:avLst/>
          </a:prstGeom>
        </p:spPr>
      </p:pic>
      <p:pic>
        <p:nvPicPr>
          <p:cNvPr id="7" name="Picture 6">
            <a:extLst>
              <a:ext uri="{FF2B5EF4-FFF2-40B4-BE49-F238E27FC236}">
                <a16:creationId xmlns:a16="http://schemas.microsoft.com/office/drawing/2014/main" id="{7CA3D72E-E4C4-4D39-AEF8-A04EDAAD77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763" y="3456451"/>
            <a:ext cx="4301919" cy="3401549"/>
          </a:xfrm>
          <a:prstGeom prst="rect">
            <a:avLst/>
          </a:prstGeom>
        </p:spPr>
      </p:pic>
      <p:pic>
        <p:nvPicPr>
          <p:cNvPr id="9" name="Picture 8">
            <a:extLst>
              <a:ext uri="{FF2B5EF4-FFF2-40B4-BE49-F238E27FC236}">
                <a16:creationId xmlns:a16="http://schemas.microsoft.com/office/drawing/2014/main" id="{1F6FC091-56E7-421D-B99A-9AD0D74F13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22996" y="3456451"/>
            <a:ext cx="4264241" cy="3371758"/>
          </a:xfrm>
          <a:prstGeom prst="rect">
            <a:avLst/>
          </a:prstGeom>
        </p:spPr>
      </p:pic>
      <p:pic>
        <p:nvPicPr>
          <p:cNvPr id="11" name="Picture 10">
            <a:extLst>
              <a:ext uri="{FF2B5EF4-FFF2-40B4-BE49-F238E27FC236}">
                <a16:creationId xmlns:a16="http://schemas.microsoft.com/office/drawing/2014/main" id="{395683F0-C75B-43B6-9053-BFCFB88804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24840" y="0"/>
            <a:ext cx="4301918" cy="3401549"/>
          </a:xfrm>
          <a:prstGeom prst="rect">
            <a:avLst/>
          </a:prstGeom>
        </p:spPr>
      </p:pic>
    </p:spTree>
    <p:extLst>
      <p:ext uri="{BB962C8B-B14F-4D97-AF65-F5344CB8AC3E}">
        <p14:creationId xmlns:p14="http://schemas.microsoft.com/office/powerpoint/2010/main" val="1865982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F4D3CA2-1F27-4BEC-9A9B-ECB982DBA4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5606" y="1016493"/>
            <a:ext cx="5867925" cy="4639799"/>
          </a:xfrm>
          <a:prstGeom prst="rect">
            <a:avLst/>
          </a:prstGeom>
        </p:spPr>
      </p:pic>
    </p:spTree>
    <p:extLst>
      <p:ext uri="{BB962C8B-B14F-4D97-AF65-F5344CB8AC3E}">
        <p14:creationId xmlns:p14="http://schemas.microsoft.com/office/powerpoint/2010/main" val="2806606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ADAC7-7554-4BF8-906E-A096171D0398}"/>
              </a:ext>
            </a:extLst>
          </p:cNvPr>
          <p:cNvSpPr>
            <a:spLocks noGrp="1"/>
          </p:cNvSpPr>
          <p:nvPr>
            <p:ph type="title"/>
          </p:nvPr>
        </p:nvSpPr>
        <p:spPr>
          <a:xfrm>
            <a:off x="913795" y="609600"/>
            <a:ext cx="10353762" cy="4983332"/>
          </a:xfrm>
        </p:spPr>
        <p:txBody>
          <a:bodyPr>
            <a:normAutofit/>
          </a:bodyPr>
          <a:lstStyle/>
          <a:p>
            <a:r>
              <a:rPr lang="en-IN" sz="8000" dirty="0"/>
              <a:t>Thank You !</a:t>
            </a:r>
            <a:br>
              <a:rPr lang="en-IN" sz="8000" dirty="0"/>
            </a:br>
            <a:r>
              <a:rPr lang="en-IN" sz="8000" dirty="0">
                <a:sym typeface="Wingdings" panose="05000000000000000000" pitchFamily="2" charset="2"/>
              </a:rPr>
              <a:t></a:t>
            </a:r>
            <a:endParaRPr lang="en-IN" sz="8000" dirty="0"/>
          </a:p>
        </p:txBody>
      </p:sp>
    </p:spTree>
    <p:extLst>
      <p:ext uri="{BB962C8B-B14F-4D97-AF65-F5344CB8AC3E}">
        <p14:creationId xmlns:p14="http://schemas.microsoft.com/office/powerpoint/2010/main" val="167611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22F1E-C4E7-446A-BBBE-37130F1D499D}"/>
              </a:ext>
            </a:extLst>
          </p:cNvPr>
          <p:cNvSpPr>
            <a:spLocks noGrp="1"/>
          </p:cNvSpPr>
          <p:nvPr>
            <p:ph type="title"/>
          </p:nvPr>
        </p:nvSpPr>
        <p:spPr/>
        <p:txBody>
          <a:bodyPr>
            <a:normAutofit/>
          </a:bodyPr>
          <a:lstStyle/>
          <a:p>
            <a:r>
              <a:rPr lang="en-US" sz="6600" b="1" dirty="0">
                <a:effectLst/>
                <a:latin typeface="Times New Roman" panose="02020603050405020304" pitchFamily="18" charset="0"/>
                <a:ea typeface="Calibri" panose="020F0502020204030204" pitchFamily="34" charset="0"/>
                <a:cs typeface="Times New Roman" panose="02020603050405020304" pitchFamily="18" charset="0"/>
              </a:rPr>
              <a:t>OBJECTIVE</a:t>
            </a:r>
            <a:endParaRPr lang="en-IN" sz="13800" dirty="0"/>
          </a:p>
        </p:txBody>
      </p:sp>
      <p:sp>
        <p:nvSpPr>
          <p:cNvPr id="3" name="Content Placeholder 2">
            <a:extLst>
              <a:ext uri="{FF2B5EF4-FFF2-40B4-BE49-F238E27FC236}">
                <a16:creationId xmlns:a16="http://schemas.microsoft.com/office/drawing/2014/main" id="{D90A4EE4-7619-40F7-BCAE-2868125A5166}"/>
              </a:ext>
            </a:extLst>
          </p:cNvPr>
          <p:cNvSpPr>
            <a:spLocks noGrp="1"/>
          </p:cNvSpPr>
          <p:nvPr>
            <p:ph idx="1"/>
          </p:nvPr>
        </p:nvSpPr>
        <p:spPr>
          <a:xfrm>
            <a:off x="913795" y="2076450"/>
            <a:ext cx="10353762" cy="4171950"/>
          </a:xfrm>
        </p:spPr>
        <p:txBody>
          <a:bodyPr>
            <a:normAutofit fontScale="92500" lnSpcReduction="20000"/>
          </a:bodyPr>
          <a:lstStyle/>
          <a:p>
            <a:pPr algn="just">
              <a:lnSpc>
                <a:spcPct val="107000"/>
              </a:lnSpc>
              <a:spcAft>
                <a:spcPts val="800"/>
              </a:spcAft>
            </a:pP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Voice often reflects underlying emotion through tone and pitch. </a:t>
            </a:r>
            <a:endParaRPr lang="en-IN" sz="26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Utilizing this phenomenon, the web app aims to identify sentiment of the person by their voice and suggests them what they really need based on their mood/sentiment at an instance of time and thereby providing a customized experience according to the mood of the user.</a:t>
            </a:r>
            <a:endParaRPr lang="en-IN" sz="26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The model has the ability to detect basic emotions of the user through audio speech. </a:t>
            </a:r>
            <a:endParaRPr lang="en-IN" sz="26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The emotional processing unit employs advances in the field of affective computing and machine learning in order to estimate the emotional state of the user.</a:t>
            </a:r>
            <a:endParaRPr lang="en-IN" sz="26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417685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2ADA1-B774-4D66-8A0B-2A121C16F863}"/>
              </a:ext>
            </a:extLst>
          </p:cNvPr>
          <p:cNvSpPr>
            <a:spLocks noGrp="1"/>
          </p:cNvSpPr>
          <p:nvPr>
            <p:ph type="title"/>
          </p:nvPr>
        </p:nvSpPr>
        <p:spPr/>
        <p:txBody>
          <a:bodyPr>
            <a:normAutofit/>
          </a:bodyPr>
          <a:lstStyle/>
          <a:p>
            <a:r>
              <a:rPr lang="en-US" sz="6000" b="1" dirty="0">
                <a:effectLst/>
                <a:latin typeface="Times New Roman" panose="02020603050405020304" pitchFamily="18" charset="0"/>
                <a:ea typeface="Calibri" panose="020F0502020204030204" pitchFamily="34" charset="0"/>
              </a:rPr>
              <a:t>ABSTRACT</a:t>
            </a:r>
            <a:endParaRPr lang="en-IN" sz="11500" dirty="0"/>
          </a:p>
        </p:txBody>
      </p:sp>
      <p:sp>
        <p:nvSpPr>
          <p:cNvPr id="3" name="Content Placeholder 2">
            <a:extLst>
              <a:ext uri="{FF2B5EF4-FFF2-40B4-BE49-F238E27FC236}">
                <a16:creationId xmlns:a16="http://schemas.microsoft.com/office/drawing/2014/main" id="{96E6E752-C07E-4361-BC08-18CFCE24DF10}"/>
              </a:ext>
            </a:extLst>
          </p:cNvPr>
          <p:cNvSpPr>
            <a:spLocks noGrp="1"/>
          </p:cNvSpPr>
          <p:nvPr>
            <p:ph idx="1"/>
          </p:nvPr>
        </p:nvSpPr>
        <p:spPr>
          <a:xfrm>
            <a:off x="913795" y="2076450"/>
            <a:ext cx="10353762" cy="4457515"/>
          </a:xfrm>
        </p:spPr>
        <p:txBody>
          <a:bodyPr>
            <a:normAutofit fontScale="92500" lnSpcReduction="10000"/>
          </a:bodyPr>
          <a:lstStyle/>
          <a:p>
            <a:pPr algn="just">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An application that would comprise of voice recording, recognition and analysis and thereby concluding the emotions that a person has using machine learning algorithms.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In other words, the application does </a:t>
            </a:r>
            <a:r>
              <a:rPr lang="en-US" sz="2400" b="1" u="sng" dirty="0">
                <a:effectLst/>
                <a:latin typeface="Times New Roman" panose="02020603050405020304" pitchFamily="18" charset="0"/>
                <a:ea typeface="Calibri" panose="020F0502020204030204" pitchFamily="34" charset="0"/>
                <a:cs typeface="Times New Roman" panose="02020603050405020304" pitchFamily="18" charset="0"/>
              </a:rPr>
              <a:t>sentiment analysis</a:t>
            </a: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on a voice that can be recorded in real time via the recorder provided in the app.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type of sentiments that can be analyzed and recognized from the voice of the user are </a:t>
            </a:r>
            <a:r>
              <a:rPr lang="en-US" sz="2400" b="1" u="sng" dirty="0">
                <a:effectLst/>
                <a:latin typeface="Times New Roman" panose="02020603050405020304" pitchFamily="18" charset="0"/>
                <a:ea typeface="Calibri" panose="020F0502020204030204" pitchFamily="34" charset="0"/>
                <a:cs typeface="Times New Roman" panose="02020603050405020304" pitchFamily="18" charset="0"/>
              </a:rPr>
              <a:t>happy, calm, sad, angry, fearful, neutral, disgust and surprised</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As a result of the emotion that is recognized, the application suggests some things in which a person can get involved in.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application can </a:t>
            </a:r>
            <a:r>
              <a:rPr lang="en-US" sz="2400" b="1" u="sng" dirty="0">
                <a:effectLst/>
                <a:latin typeface="Times New Roman" panose="02020603050405020304" pitchFamily="18" charset="0"/>
                <a:ea typeface="Calibri" panose="020F0502020204030204" pitchFamily="34" charset="0"/>
                <a:cs typeface="Times New Roman" panose="02020603050405020304" pitchFamily="18" charset="0"/>
              </a:rPr>
              <a:t>suggest some books, videos, quotes, songs, events</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happening around from the database and can redirect the user so that he/she can view the details of the same.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endParaRPr lang="en-IN" dirty="0"/>
          </a:p>
        </p:txBody>
      </p:sp>
    </p:spTree>
    <p:extLst>
      <p:ext uri="{BB962C8B-B14F-4D97-AF65-F5344CB8AC3E}">
        <p14:creationId xmlns:p14="http://schemas.microsoft.com/office/powerpoint/2010/main" val="32194383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E97DF-304B-416E-AB88-721D6F43535E}"/>
              </a:ext>
            </a:extLst>
          </p:cNvPr>
          <p:cNvSpPr>
            <a:spLocks noGrp="1"/>
          </p:cNvSpPr>
          <p:nvPr>
            <p:ph type="title"/>
          </p:nvPr>
        </p:nvSpPr>
        <p:spPr>
          <a:xfrm>
            <a:off x="830343" y="414291"/>
            <a:ext cx="10353762" cy="1257300"/>
          </a:xfrm>
        </p:spPr>
        <p:txBody>
          <a:bodyPr>
            <a:normAutofit/>
          </a:bodyPr>
          <a:lstStyle/>
          <a:p>
            <a:r>
              <a:rPr lang="en-IN" sz="4400" b="1" u="sng" dirty="0"/>
              <a:t>Example</a:t>
            </a:r>
          </a:p>
        </p:txBody>
      </p:sp>
      <p:sp>
        <p:nvSpPr>
          <p:cNvPr id="3" name="Content Placeholder 2">
            <a:extLst>
              <a:ext uri="{FF2B5EF4-FFF2-40B4-BE49-F238E27FC236}">
                <a16:creationId xmlns:a16="http://schemas.microsoft.com/office/drawing/2014/main" id="{77AA2E6F-7AC3-4D4A-BB39-F58FFEABF207}"/>
              </a:ext>
            </a:extLst>
          </p:cNvPr>
          <p:cNvSpPr>
            <a:spLocks noGrp="1"/>
          </p:cNvSpPr>
          <p:nvPr>
            <p:ph idx="1"/>
          </p:nvPr>
        </p:nvSpPr>
        <p:spPr>
          <a:xfrm>
            <a:off x="727364" y="1794955"/>
            <a:ext cx="10353762" cy="3714749"/>
          </a:xfrm>
        </p:spPr>
        <p:txBody>
          <a:bodyPr/>
          <a:lstStyle/>
          <a:p>
            <a:pPr marL="36900" indent="0" algn="ctr">
              <a:buNone/>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For example, the app can suggest some inspirational books, quotes for a person whose sentiment was detected sad and some videos, events that are happening around to further boost the mood of a person detected happy.</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endParaRPr lang="en-IN" dirty="0"/>
          </a:p>
        </p:txBody>
      </p:sp>
      <p:pic>
        <p:nvPicPr>
          <p:cNvPr id="1026" name="Picture 2" descr="Man On Phone Png - Guy With Phone Png, Transparent Png - kindpng">
            <a:extLst>
              <a:ext uri="{FF2B5EF4-FFF2-40B4-BE49-F238E27FC236}">
                <a16:creationId xmlns:a16="http://schemas.microsoft.com/office/drawing/2014/main" id="{5243CB2E-60D3-4680-A98D-F1A23C75C3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4420" y="3429000"/>
            <a:ext cx="243840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9 Inspirational, Boss Babe, Fuel Your Soul, Must-Read Books - The Journey  Junkie">
            <a:extLst>
              <a:ext uri="{FF2B5EF4-FFF2-40B4-BE49-F238E27FC236}">
                <a16:creationId xmlns:a16="http://schemas.microsoft.com/office/drawing/2014/main" id="{078ADE8E-5F5F-4E57-A78C-9BAF8174F8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5936" y="3865793"/>
            <a:ext cx="3191339" cy="2127559"/>
          </a:xfrm>
          <a:prstGeom prst="rect">
            <a:avLst/>
          </a:prstGeom>
          <a:noFill/>
          <a:extLst>
            <a:ext uri="{909E8E84-426E-40DD-AFC4-6F175D3DCCD1}">
              <a14:hiddenFill xmlns:a14="http://schemas.microsoft.com/office/drawing/2010/main">
                <a:solidFill>
                  <a:srgbClr val="FFFFFF"/>
                </a:solidFill>
              </a14:hiddenFill>
            </a:ext>
          </a:extLst>
        </p:spPr>
      </p:pic>
      <p:sp>
        <p:nvSpPr>
          <p:cNvPr id="4" name="Arrow: Right 3">
            <a:extLst>
              <a:ext uri="{FF2B5EF4-FFF2-40B4-BE49-F238E27FC236}">
                <a16:creationId xmlns:a16="http://schemas.microsoft.com/office/drawing/2014/main" id="{AF91B3E1-E22F-4A86-90C7-3B2EFBFEB31C}"/>
              </a:ext>
            </a:extLst>
          </p:cNvPr>
          <p:cNvSpPr/>
          <p:nvPr/>
        </p:nvSpPr>
        <p:spPr>
          <a:xfrm>
            <a:off x="5193437" y="4802819"/>
            <a:ext cx="902563" cy="506028"/>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654933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11149B-A41D-4E70-AD57-6AA4A12EC8C9}"/>
              </a:ext>
            </a:extLst>
          </p:cNvPr>
          <p:cNvSpPr>
            <a:spLocks noGrp="1"/>
          </p:cNvSpPr>
          <p:nvPr>
            <p:ph idx="1"/>
          </p:nvPr>
        </p:nvSpPr>
        <p:spPr>
          <a:xfrm>
            <a:off x="919119" y="1347186"/>
            <a:ext cx="10353762" cy="4163627"/>
          </a:xfrm>
        </p:spPr>
        <p:txBody>
          <a:bodyPr>
            <a:normAutofit fontScale="85000" lnSpcReduction="10000"/>
          </a:bodyPr>
          <a:lstStyle/>
          <a:p>
            <a:pPr algn="just">
              <a:lnSpc>
                <a:spcPct val="107000"/>
              </a:lnSpc>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The application comes with two options that either a user can record his/her voice to predict the sentiment or he/she can directly use the sound or speech from their system.</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The sentiment is analyzed on the basis of the pitch, intensity, loudness and other aspects of the sound. The type of sentiments that can be analyzed and recognized from the voice of the user are </a:t>
            </a:r>
            <a:r>
              <a:rPr lang="en-US" sz="2800" b="1" u="sng" dirty="0">
                <a:effectLst/>
                <a:latin typeface="Times New Roman" panose="02020603050405020304" pitchFamily="18" charset="0"/>
                <a:ea typeface="Calibri" panose="020F0502020204030204" pitchFamily="34" charset="0"/>
                <a:cs typeface="Times New Roman" panose="02020603050405020304" pitchFamily="18" charset="0"/>
              </a:rPr>
              <a:t>happy, calm, sad, angry, fearful, neutral, disgust and surprised</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07000"/>
              </a:lnSpc>
              <a:spcAft>
                <a:spcPts val="800"/>
              </a:spcAft>
            </a:pPr>
            <a:r>
              <a:rPr lang="en-IN" sz="2800" dirty="0">
                <a:solidFill>
                  <a:schemeClr val="tx1"/>
                </a:solidFill>
                <a:effectLst/>
                <a:latin typeface="Times New Roman" panose="02020603050405020304" pitchFamily="18" charset="0"/>
                <a:ea typeface="Calibri" panose="020F0502020204030204" pitchFamily="34" charset="0"/>
              </a:rPr>
              <a:t>RAVDESS contains 1440 files: 60 trials per actor x 24 actors = 1440. The RAVDESS contains 24 professional actors (12 female, 12 male), vocalizing two lexically-matched statements in a neutral North American accent.</a:t>
            </a:r>
            <a:endParaRPr lang="en-IN" sz="2800" dirty="0">
              <a:solidFill>
                <a:schemeClr val="tx1"/>
              </a:solidFill>
              <a:effectLst/>
              <a:latin typeface="Times New Roman" panose="02020603050405020304" pitchFamily="18" charset="0"/>
              <a:ea typeface="Times New Roman" panose="02020603050405020304" pitchFamily="18" charset="0"/>
            </a:endParaRPr>
          </a:p>
          <a:p>
            <a:pPr algn="just">
              <a:lnSpc>
                <a:spcPct val="107000"/>
              </a:lnSpc>
              <a:spcAft>
                <a:spcPts val="800"/>
              </a:spcAft>
            </a:pP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69564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A0C209-77B9-4301-B6B1-46F89CF31E1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932465" y="1057111"/>
            <a:ext cx="8090424" cy="4589087"/>
          </a:xfrm>
          <a:prstGeom prst="rect">
            <a:avLst/>
          </a:prstGeom>
          <a:noFill/>
          <a:ln>
            <a:noFill/>
          </a:ln>
        </p:spPr>
      </p:pic>
    </p:spTree>
    <p:extLst>
      <p:ext uri="{BB962C8B-B14F-4D97-AF65-F5344CB8AC3E}">
        <p14:creationId xmlns:p14="http://schemas.microsoft.com/office/powerpoint/2010/main" val="223653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0A5F4-8D39-4FD9-9E68-B3D168481F5E}"/>
              </a:ext>
            </a:extLst>
          </p:cNvPr>
          <p:cNvSpPr>
            <a:spLocks noGrp="1"/>
          </p:cNvSpPr>
          <p:nvPr>
            <p:ph type="title"/>
          </p:nvPr>
        </p:nvSpPr>
        <p:spPr/>
        <p:txBody>
          <a:bodyPr>
            <a:normAutofit/>
          </a:bodyPr>
          <a:lstStyle/>
          <a:p>
            <a:r>
              <a:rPr lang="en-US" sz="4800" b="1" dirty="0">
                <a:effectLst/>
                <a:latin typeface="Times New Roman" panose="02020603050405020304" pitchFamily="18" charset="0"/>
                <a:ea typeface="Calibri" panose="020F0502020204030204" pitchFamily="34" charset="0"/>
              </a:rPr>
              <a:t>TECHNOLOGY</a:t>
            </a:r>
            <a:endParaRPr lang="en-IN" sz="8800" dirty="0"/>
          </a:p>
        </p:txBody>
      </p:sp>
      <p:sp>
        <p:nvSpPr>
          <p:cNvPr id="3" name="Content Placeholder 2">
            <a:extLst>
              <a:ext uri="{FF2B5EF4-FFF2-40B4-BE49-F238E27FC236}">
                <a16:creationId xmlns:a16="http://schemas.microsoft.com/office/drawing/2014/main" id="{9A84F239-C169-4517-9475-286F206D9AD5}"/>
              </a:ext>
            </a:extLst>
          </p:cNvPr>
          <p:cNvSpPr>
            <a:spLocks noGrp="1"/>
          </p:cNvSpPr>
          <p:nvPr>
            <p:ph idx="1"/>
          </p:nvPr>
        </p:nvSpPr>
        <p:spPr/>
        <p:txBody>
          <a:bodyPr>
            <a:normAutofit/>
          </a:bodyPr>
          <a:lstStyle/>
          <a:p>
            <a:pPr marL="36900" indent="0">
              <a:lnSpc>
                <a:spcPct val="107000"/>
              </a:lnSpc>
              <a:spcAft>
                <a:spcPts val="800"/>
              </a:spcAft>
              <a:buNone/>
            </a:pP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The following are the technologies used in this project:</a:t>
            </a:r>
            <a:endParaRPr lang="en-IN" sz="3200" b="1"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Frontend: Html, CSS, JavaScript</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Backend: Python3</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Web Framework: Flask</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Machine Learning and Python Libraries: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librosa</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numpy</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joblib</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sklearn</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keras</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tensorflow</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73586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26C87FF-EAC0-4374-AAD0-6B0F84463914}"/>
              </a:ext>
            </a:extLst>
          </p:cNvPr>
          <p:cNvSpPr>
            <a:spLocks noGrp="1"/>
          </p:cNvSpPr>
          <p:nvPr>
            <p:ph idx="1"/>
          </p:nvPr>
        </p:nvSpPr>
        <p:spPr>
          <a:xfrm>
            <a:off x="919119" y="363985"/>
            <a:ext cx="10353762" cy="4210974"/>
          </a:xfrm>
        </p:spPr>
        <p:txBody>
          <a:bodyPr>
            <a:normAutofit fontScale="92500"/>
          </a:bodyPr>
          <a:lstStyle/>
          <a:p>
            <a:pPr>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app integrates ML with web framework and uses python library for analyzing audio and music and machine learning algorithms for training and classification.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basic idea for machine learning classification of voice data is to extract certain characteristics of the waveform that can be used as features to train a machine learning classifier.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Given a collection of speech recordings, manually labelled with the emotion expressed, we can construct vector representations of each recording using the extracted features.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Once the features are extracted and the vector representations of speech constructed, a classifier is trained to detect emotions.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050" name="Picture 2" descr="Case Study: Voice Sentiment Analysis - SRI International">
            <a:extLst>
              <a:ext uri="{FF2B5EF4-FFF2-40B4-BE49-F238E27FC236}">
                <a16:creationId xmlns:a16="http://schemas.microsoft.com/office/drawing/2014/main" id="{D38C612A-1F3E-4BCA-B252-68486DE36E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3662" y="4269041"/>
            <a:ext cx="5607173" cy="22249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2411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5C460-D967-43F6-B7FE-169A93DC6A63}"/>
              </a:ext>
            </a:extLst>
          </p:cNvPr>
          <p:cNvSpPr>
            <a:spLocks noGrp="1"/>
          </p:cNvSpPr>
          <p:nvPr>
            <p:ph type="title"/>
          </p:nvPr>
        </p:nvSpPr>
        <p:spPr>
          <a:xfrm>
            <a:off x="1002571" y="112451"/>
            <a:ext cx="10353762" cy="1257300"/>
          </a:xfrm>
        </p:spPr>
        <p:txBody>
          <a:bodyPr/>
          <a:lstStyle/>
          <a:p>
            <a:r>
              <a:rPr lang="en-IN" dirty="0"/>
              <a:t>Screenshots of the Project</a:t>
            </a:r>
          </a:p>
        </p:txBody>
      </p:sp>
      <p:pic>
        <p:nvPicPr>
          <p:cNvPr id="3" name="Picture 2">
            <a:extLst>
              <a:ext uri="{FF2B5EF4-FFF2-40B4-BE49-F238E27FC236}">
                <a16:creationId xmlns:a16="http://schemas.microsoft.com/office/drawing/2014/main" id="{4D2C8F72-68B0-434F-A55B-698B7F46B3F4}"/>
              </a:ext>
            </a:extLst>
          </p:cNvPr>
          <p:cNvPicPr/>
          <p:nvPr/>
        </p:nvPicPr>
        <p:blipFill rotWithShape="1">
          <a:blip r:embed="rId2"/>
          <a:srcRect r="1438" b="4027"/>
          <a:stretch/>
        </p:blipFill>
        <p:spPr bwMode="auto">
          <a:xfrm>
            <a:off x="116075" y="1179806"/>
            <a:ext cx="7092593" cy="3611732"/>
          </a:xfrm>
          <a:prstGeom prst="rect">
            <a:avLst/>
          </a:prstGeom>
          <a:ln>
            <a:noFill/>
          </a:ln>
          <a:extLst>
            <a:ext uri="{53640926-AAD7-44D8-BBD7-CCE9431645EC}">
              <a14:shadowObscured xmlns:a14="http://schemas.microsoft.com/office/drawing/2010/main"/>
            </a:ext>
          </a:extLst>
        </p:spPr>
      </p:pic>
      <p:pic>
        <p:nvPicPr>
          <p:cNvPr id="4" name="Picture 3">
            <a:extLst>
              <a:ext uri="{FF2B5EF4-FFF2-40B4-BE49-F238E27FC236}">
                <a16:creationId xmlns:a16="http://schemas.microsoft.com/office/drawing/2014/main" id="{9C8A0156-FF37-4BD9-BAFE-CFAED8AB4B2F}"/>
              </a:ext>
            </a:extLst>
          </p:cNvPr>
          <p:cNvPicPr/>
          <p:nvPr/>
        </p:nvPicPr>
        <p:blipFill rotWithShape="1">
          <a:blip r:embed="rId3"/>
          <a:srcRect l="-131" t="465" r="1960" b="3795"/>
          <a:stretch/>
        </p:blipFill>
        <p:spPr bwMode="auto">
          <a:xfrm>
            <a:off x="5524869" y="3133817"/>
            <a:ext cx="6604985" cy="361173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6865178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AnalogousFromRegularSeedRightStep">
      <a:dk1>
        <a:srgbClr val="000000"/>
      </a:dk1>
      <a:lt1>
        <a:srgbClr val="FFFFFF"/>
      </a:lt1>
      <a:dk2>
        <a:srgbClr val="412724"/>
      </a:dk2>
      <a:lt2>
        <a:srgbClr val="E2E8E4"/>
      </a:lt2>
      <a:accent1>
        <a:srgbClr val="D739AE"/>
      </a:accent1>
      <a:accent2>
        <a:srgbClr val="C5275A"/>
      </a:accent2>
      <a:accent3>
        <a:srgbClr val="D74839"/>
      </a:accent3>
      <a:accent4>
        <a:srgbClr val="C57827"/>
      </a:accent4>
      <a:accent5>
        <a:srgbClr val="B0A72F"/>
      </a:accent5>
      <a:accent6>
        <a:srgbClr val="81B223"/>
      </a:accent6>
      <a:hlink>
        <a:srgbClr val="31944B"/>
      </a:hlink>
      <a:folHlink>
        <a:srgbClr val="7F7F7F"/>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docProps/app.xml><?xml version="1.0" encoding="utf-8"?>
<Properties xmlns="http://schemas.openxmlformats.org/officeDocument/2006/extended-properties" xmlns:vt="http://schemas.openxmlformats.org/officeDocument/2006/docPropsVTypes">
  <TotalTime>77</TotalTime>
  <Words>685</Words>
  <Application>Microsoft Office PowerPoint</Application>
  <PresentationFormat>Widescreen</PresentationFormat>
  <Paragraphs>36</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Calisto MT</vt:lpstr>
      <vt:lpstr>Times New Roman</vt:lpstr>
      <vt:lpstr>Wingdings 2</vt:lpstr>
      <vt:lpstr>SlateVTI</vt:lpstr>
      <vt:lpstr>Vocular: Voice Emotion Analyzer</vt:lpstr>
      <vt:lpstr>OBJECTIVE</vt:lpstr>
      <vt:lpstr>ABSTRACT</vt:lpstr>
      <vt:lpstr>Example</vt:lpstr>
      <vt:lpstr>PowerPoint Presentation</vt:lpstr>
      <vt:lpstr>PowerPoint Presentation</vt:lpstr>
      <vt:lpstr>TECHNOLOGY</vt:lpstr>
      <vt:lpstr>PowerPoint Presentation</vt:lpstr>
      <vt:lpstr>Screenshots of the Project</vt:lpstr>
      <vt:lpstr>PowerPoint Presentation</vt:lpstr>
      <vt:lpstr>Conclusion</vt:lpstr>
      <vt:lpstr>PowerPoint Presentation</vt:lpstr>
      <vt:lpstr>PowerPoint Presentation</vt:lpstr>
      <vt:lpstr>Thank You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Vocular: Voice Emotion Analyzer</dc:title>
  <dc:creator>Lakshay Singhal</dc:creator>
  <cp:lastModifiedBy>Tanishqa</cp:lastModifiedBy>
  <cp:revision>13</cp:revision>
  <dcterms:created xsi:type="dcterms:W3CDTF">2020-10-07T05:56:38Z</dcterms:created>
  <dcterms:modified xsi:type="dcterms:W3CDTF">2020-11-19T12:42:40Z</dcterms:modified>
</cp:coreProperties>
</file>

<file path=docProps/thumbnail.jpeg>
</file>